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56" r:id="rId3"/>
    <p:sldId id="258" r:id="rId4"/>
    <p:sldId id="257" r:id="rId5"/>
    <p:sldId id="259" r:id="rId6"/>
    <p:sldId id="261" r:id="rId7"/>
    <p:sldId id="263" r:id="rId8"/>
    <p:sldId id="260" r:id="rId9"/>
    <p:sldId id="26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21"/>
        <p:guide pos="385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9.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0.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87350" y="1460500"/>
            <a:ext cx="6599555" cy="393763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Insulation Films </a:t>
            </a:r>
            <a:endParaRPr lang="en-US" altLang="zh-CN"/>
          </a:p>
        </p:txBody>
      </p:sp>
      <p:pic>
        <p:nvPicPr>
          <p:cNvPr id="4" name="图片 3"/>
          <p:cNvPicPr>
            <a:picLocks noChangeAspect="1"/>
          </p:cNvPicPr>
          <p:nvPr/>
        </p:nvPicPr>
        <p:blipFill>
          <a:blip r:embed="rId1"/>
          <a:stretch>
            <a:fillRect/>
          </a:stretch>
        </p:blipFill>
        <p:spPr>
          <a:xfrm>
            <a:off x="608330" y="2207260"/>
            <a:ext cx="2974340" cy="3966845"/>
          </a:xfrm>
          <a:prstGeom prst="rect">
            <a:avLst/>
          </a:prstGeom>
        </p:spPr>
      </p:pic>
      <p:pic>
        <p:nvPicPr>
          <p:cNvPr id="5" name="图片 4"/>
          <p:cNvPicPr>
            <a:picLocks noChangeAspect="1"/>
          </p:cNvPicPr>
          <p:nvPr/>
        </p:nvPicPr>
        <p:blipFill>
          <a:blip r:embed="rId2"/>
          <a:stretch>
            <a:fillRect/>
          </a:stretch>
        </p:blipFill>
        <p:spPr>
          <a:xfrm>
            <a:off x="3796030" y="2207260"/>
            <a:ext cx="2973705" cy="3966845"/>
          </a:xfrm>
          <a:prstGeom prst="rect">
            <a:avLst/>
          </a:prstGeom>
        </p:spPr>
      </p:pic>
      <p:pic>
        <p:nvPicPr>
          <p:cNvPr id="6" name="图片 5"/>
          <p:cNvPicPr>
            <a:picLocks noChangeAspect="1"/>
          </p:cNvPicPr>
          <p:nvPr/>
        </p:nvPicPr>
        <p:blipFill>
          <a:blip r:embed="rId3"/>
          <a:stretch>
            <a:fillRect/>
          </a:stretch>
        </p:blipFill>
        <p:spPr>
          <a:xfrm>
            <a:off x="6849110" y="2207260"/>
            <a:ext cx="5288915" cy="3967480"/>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358380" y="3532505"/>
            <a:ext cx="4281805" cy="2718435"/>
          </a:xfrm>
          <a:prstGeom prst="rect">
            <a:avLst/>
          </a:prstGeom>
        </p:spPr>
      </p:pic>
      <p:pic>
        <p:nvPicPr>
          <p:cNvPr id="5" name="图片 4"/>
          <p:cNvPicPr/>
          <p:nvPr/>
        </p:nvPicPr>
        <p:blipFill>
          <a:blip r:embed="rId2"/>
          <a:stretch>
            <a:fillRect/>
          </a:stretch>
        </p:blipFill>
        <p:spPr>
          <a:xfrm>
            <a:off x="313055" y="235585"/>
            <a:ext cx="7442835" cy="2925445"/>
          </a:xfrm>
          <a:prstGeom prst="rect">
            <a:avLst/>
          </a:prstGeom>
        </p:spPr>
      </p:pic>
      <p:sp>
        <p:nvSpPr>
          <p:cNvPr id="6" name="文本框 5"/>
          <p:cNvSpPr txBox="1"/>
          <p:nvPr/>
        </p:nvSpPr>
        <p:spPr>
          <a:xfrm>
            <a:off x="95250" y="3429000"/>
            <a:ext cx="7144385" cy="2561590"/>
          </a:xfrm>
          <a:prstGeom prst="rect">
            <a:avLst/>
          </a:prstGeom>
          <a:noFill/>
        </p:spPr>
        <p:txBody>
          <a:bodyPr wrap="square" rtlCol="0">
            <a:noAutofit/>
          </a:bodyPr>
          <a:p>
            <a:pPr marL="285750" indent="-285750">
              <a:buFont typeface="Arial" panose="020B0604020202090204" pitchFamily="34" charset="0"/>
              <a:buChar char="•"/>
            </a:pPr>
            <a:r>
              <a:rPr lang="en-US" altLang="zh-CN" sz="1400"/>
              <a:t>Sugar was placed in a mold and sprayed with water to fabricate the 3D sugar template. Subsequently, the moistened sugar was dried in an oven at 80 </a:t>
            </a:r>
            <a:r>
              <a:rPr lang="" altLang="en-US" sz="1400"/>
              <a:t>°</a:t>
            </a:r>
            <a:r>
              <a:rPr lang="en-US" altLang="zh-CN" sz="1400"/>
              <a:t>C for 30 min. </a:t>
            </a:r>
            <a:endParaRPr lang="en-US" altLang="zh-CN" sz="1400"/>
          </a:p>
          <a:p>
            <a:pPr marL="285750" indent="-285750">
              <a:buFont typeface="Arial" panose="020B0604020202090204" pitchFamily="34" charset="0"/>
              <a:buChar char="•"/>
            </a:pPr>
            <a:r>
              <a:rPr lang="en-US" altLang="zh-CN" sz="1400"/>
              <a:t>Subsequently, we mixed a precursor (referred to as Part A) and a curing agent (Part B) in a 1:1 ratio for an Ecoflex 00–30(Smooth-on), the renowned product name for poly(butylene adipate-co-terephthalate) (PBAT) copolymer.</a:t>
            </a:r>
            <a:endParaRPr lang="en-US" altLang="zh-CN" sz="1400"/>
          </a:p>
          <a:p>
            <a:pPr marL="285750" indent="-285750">
              <a:buFont typeface="Arial" panose="020B0604020202090204" pitchFamily="34" charset="0"/>
              <a:buChar char="•"/>
            </a:pPr>
            <a:r>
              <a:rPr lang="en-US" altLang="zh-CN" sz="1400"/>
              <a:t>Subsequently, the mold containing the ecoflex mixture and sugar template was placed in a vacuum chamber for 30 min to remove the air bubbles. After the air bubbles were completely removed, the ecoflex mixture in the mold with the sugar template was cured in an oven at 60 </a:t>
            </a:r>
            <a:r>
              <a:rPr lang="" altLang="en-US" sz="1400"/>
              <a:t>°</a:t>
            </a:r>
            <a:r>
              <a:rPr lang="en-US" altLang="zh-CN" sz="1400"/>
              <a:t>C for 1 h. </a:t>
            </a:r>
            <a:endParaRPr lang="en-US" altLang="zh-CN" sz="1400"/>
          </a:p>
          <a:p>
            <a:pPr marL="285750" indent="-285750">
              <a:buFont typeface="Arial" panose="020B0604020202090204" pitchFamily="34" charset="0"/>
              <a:buChar char="•"/>
            </a:pPr>
            <a:r>
              <a:rPr lang="en-US" altLang="zh-CN" sz="1400"/>
              <a:t>Finally, the sugar was dissolved in deionized water at 90 </a:t>
            </a:r>
            <a:r>
              <a:rPr lang="" altLang="en-US" sz="1400"/>
              <a:t>°</a:t>
            </a:r>
            <a:r>
              <a:rPr lang="en-US" altLang="zh-CN" sz="1400"/>
              <a:t>C, yielding a porous sponge structure.</a:t>
            </a:r>
            <a:endParaRPr lang="en-US" altLang="zh-CN" sz="1400"/>
          </a:p>
        </p:txBody>
      </p:sp>
      <p:sp>
        <p:nvSpPr>
          <p:cNvPr id="7" name="文本框 6"/>
          <p:cNvSpPr txBox="1"/>
          <p:nvPr/>
        </p:nvSpPr>
        <p:spPr>
          <a:xfrm>
            <a:off x="7907020" y="1652270"/>
            <a:ext cx="4064000" cy="645160"/>
          </a:xfrm>
          <a:prstGeom prst="rect">
            <a:avLst/>
          </a:prstGeom>
          <a:noFill/>
        </p:spPr>
        <p:txBody>
          <a:bodyPr wrap="square" rtlCol="0">
            <a:spAutoFit/>
          </a:bodyPr>
          <a:p>
            <a:r>
              <a:rPr lang="en-US" altLang="zh-CN"/>
              <a:t>https://pmc.ncbi.nlm.nih.gov/articles/PMC11603251/</a:t>
            </a:r>
            <a:endParaRPr lang="en-US" altLang="zh-CN"/>
          </a:p>
        </p:txBody>
      </p:sp>
      <p:sp>
        <p:nvSpPr>
          <p:cNvPr id="8" name="文本框 7"/>
          <p:cNvSpPr txBox="1"/>
          <p:nvPr/>
        </p:nvSpPr>
        <p:spPr>
          <a:xfrm>
            <a:off x="7907020" y="695960"/>
            <a:ext cx="4064000" cy="460375"/>
          </a:xfrm>
          <a:prstGeom prst="rect">
            <a:avLst/>
          </a:prstGeom>
          <a:noFill/>
        </p:spPr>
        <p:txBody>
          <a:bodyPr wrap="square" rtlCol="0">
            <a:spAutoFit/>
          </a:bodyPr>
          <a:p>
            <a:r>
              <a:rPr lang="en-US" altLang="zh-CN" sz="2400"/>
              <a:t>Porous Ecoflex Dielect</a:t>
            </a:r>
            <a:r>
              <a:rPr lang="en-US" altLang="zh-CN" sz="2400"/>
              <a:t>ric</a:t>
            </a:r>
            <a:endParaRPr lang="en-US" altLang="zh-CN" sz="240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2270" y="235585"/>
            <a:ext cx="6805930" cy="4545330"/>
          </a:xfrm>
          <a:prstGeom prst="rect">
            <a:avLst/>
          </a:prstGeom>
        </p:spPr>
      </p:pic>
      <p:pic>
        <p:nvPicPr>
          <p:cNvPr id="5" name="图片 4"/>
          <p:cNvPicPr>
            <a:picLocks noChangeAspect="1"/>
          </p:cNvPicPr>
          <p:nvPr/>
        </p:nvPicPr>
        <p:blipFill>
          <a:blip r:embed="rId2"/>
          <a:stretch>
            <a:fillRect/>
          </a:stretch>
        </p:blipFill>
        <p:spPr>
          <a:xfrm>
            <a:off x="213995" y="5010785"/>
            <a:ext cx="7287895" cy="1493520"/>
          </a:xfrm>
          <a:prstGeom prst="rect">
            <a:avLst/>
          </a:prstGeom>
        </p:spPr>
      </p:pic>
      <p:sp>
        <p:nvSpPr>
          <p:cNvPr id="6" name="文本框 5"/>
          <p:cNvSpPr txBox="1"/>
          <p:nvPr/>
        </p:nvSpPr>
        <p:spPr>
          <a:xfrm>
            <a:off x="7707630" y="1971040"/>
            <a:ext cx="4064000" cy="645160"/>
          </a:xfrm>
          <a:prstGeom prst="rect">
            <a:avLst/>
          </a:prstGeom>
          <a:noFill/>
        </p:spPr>
        <p:txBody>
          <a:bodyPr wrap="square" rtlCol="0">
            <a:spAutoFit/>
          </a:bodyPr>
          <a:p>
            <a:r>
              <a:rPr lang="en-US" altLang="zh-CN"/>
              <a:t>https://www.mdpi.com/2073-4360/14/17/3446</a:t>
            </a:r>
            <a:endParaRPr lang="en-US" altLang="zh-CN"/>
          </a:p>
        </p:txBody>
      </p:sp>
      <p:sp>
        <p:nvSpPr>
          <p:cNvPr id="7" name="文本框 6"/>
          <p:cNvSpPr txBox="1"/>
          <p:nvPr/>
        </p:nvSpPr>
        <p:spPr>
          <a:xfrm>
            <a:off x="7813040" y="710565"/>
            <a:ext cx="4064635" cy="829945"/>
          </a:xfrm>
          <a:prstGeom prst="rect">
            <a:avLst/>
          </a:prstGeom>
          <a:noFill/>
        </p:spPr>
        <p:txBody>
          <a:bodyPr wrap="square" rtlCol="0">
            <a:spAutoFit/>
          </a:bodyPr>
          <a:p>
            <a:r>
              <a:rPr lang="en-US" altLang="zh-CN" sz="2400">
                <a:sym typeface="+mn-ea"/>
              </a:rPr>
              <a:t>Porous Ecoflex Dielectric </a:t>
            </a:r>
            <a:r>
              <a:rPr lang="en-US" altLang="zh-CN" sz="2400"/>
              <a:t>Method2</a:t>
            </a:r>
            <a:endParaRPr lang="en-US" altLang="zh-CN" sz="2400"/>
          </a:p>
        </p:txBody>
      </p:sp>
      <p:sp>
        <p:nvSpPr>
          <p:cNvPr id="8" name="文本框 7"/>
          <p:cNvSpPr txBox="1"/>
          <p:nvPr/>
        </p:nvSpPr>
        <p:spPr>
          <a:xfrm>
            <a:off x="7813675" y="4065270"/>
            <a:ext cx="4064000" cy="2183765"/>
          </a:xfrm>
          <a:prstGeom prst="rect">
            <a:avLst/>
          </a:prstGeom>
          <a:noFill/>
        </p:spPr>
        <p:txBody>
          <a:bodyPr wrap="square" rtlCol="0">
            <a:spAutoFit/>
          </a:bodyPr>
          <a:p>
            <a:r>
              <a:rPr lang="en-US" altLang="zh-CN" sz="800"/>
              <a:t>The CNTs microporous dielectric layer or pressure-sensing layer was fabricated using the process shown in Figure 5. The eco-flex solution was obtained by mixing a base (Part A) and a cured agent (Part B) with a volume weight ratio of 1:1. Following this process, granulated brown sugar and CNTs were dispersed in the Ecoflex solution. The different dielectric films were obtained by changing the volume weight ratio of CNTs and Sugar distributed in the Ecoflex, as shown in Table 2. The solution was stirred at 120 rpm for 15 min to help segregate granulated brown sugar and evenly distribute it in the composite. The mixture was cured at room temperature (30 </a:t>
            </a:r>
            <a:r>
              <a:rPr lang="" altLang="en-US" sz="800"/>
              <a:t>°</a:t>
            </a:r>
            <a:r>
              <a:rPr lang="en-US" altLang="zh-CN" sz="800"/>
              <a:t>C) for 3 h. To form the shape of the dielectric films, we used a 3D mold with the length, width, and height of electrodes of the same size (20 mm </a:t>
            </a:r>
            <a:r>
              <a:rPr lang="en-US" altLang="en-US" sz="800"/>
              <a:t>×</a:t>
            </a:r>
            <a:r>
              <a:rPr lang="en-US" altLang="zh-CN" sz="800"/>
              <a:t> 20 mm </a:t>
            </a:r>
            <a:r>
              <a:rPr lang="en-US" altLang="en-US" sz="800"/>
              <a:t>×</a:t>
            </a:r>
            <a:r>
              <a:rPr lang="en-US" altLang="zh-CN" sz="800"/>
              <a:t> 7 mm). Following the curing time, the mixer was removed from the 3D mold, and the sugar was dissolved in boiler water under magnetic stirring at 200 rpm for at least 24 h. Porous Ecoflex Dielectric (ECO-PO) is the sample with air due to the formation of pores. In contrast, non-porous Eco-flex Dielectric (ECO-NPO) was the sample in which no pores were formed because sugar was absent. Similarly, CNT-NPO and CNT-PO are non-porous and porous samples with CNTs.</a:t>
            </a:r>
            <a:endParaRPr lang="en-US" altLang="zh-CN" sz="80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38150" y="1403985"/>
            <a:ext cx="4457065" cy="2736850"/>
          </a:xfrm>
          <a:prstGeom prst="rect">
            <a:avLst/>
          </a:prstGeom>
        </p:spPr>
      </p:pic>
      <p:sp>
        <p:nvSpPr>
          <p:cNvPr id="2" name="标题 1"/>
          <p:cNvSpPr>
            <a:spLocks noGrp="1"/>
          </p:cNvSpPr>
          <p:nvPr>
            <p:ph type="title"/>
          </p:nvPr>
        </p:nvSpPr>
        <p:spPr/>
        <p:txBody>
          <a:bodyPr/>
          <a:p>
            <a:r>
              <a:rPr lang="en-US" altLang="zh-CN"/>
              <a:t>CNT/Ecoflex Electrode</a:t>
            </a:r>
            <a:endParaRPr lang="en-US" altLang="zh-CN"/>
          </a:p>
        </p:txBody>
      </p:sp>
      <p:pic>
        <p:nvPicPr>
          <p:cNvPr id="4" name="内容占位符 3"/>
          <p:cNvPicPr>
            <a:picLocks noChangeAspect="1"/>
          </p:cNvPicPr>
          <p:nvPr>
            <p:ph idx="1"/>
          </p:nvPr>
        </p:nvPicPr>
        <p:blipFill>
          <a:blip r:embed="rId2"/>
          <a:stretch>
            <a:fillRect/>
          </a:stretch>
        </p:blipFill>
        <p:spPr>
          <a:xfrm>
            <a:off x="7364730" y="120015"/>
            <a:ext cx="4122420" cy="2212975"/>
          </a:xfrm>
          <a:prstGeom prst="rect">
            <a:avLst/>
          </a:prstGeom>
        </p:spPr>
      </p:pic>
      <p:sp>
        <p:nvSpPr>
          <p:cNvPr id="6" name="文本框 5"/>
          <p:cNvSpPr txBox="1"/>
          <p:nvPr/>
        </p:nvSpPr>
        <p:spPr>
          <a:xfrm>
            <a:off x="768985" y="5364480"/>
            <a:ext cx="4064000" cy="645160"/>
          </a:xfrm>
          <a:prstGeom prst="rect">
            <a:avLst/>
          </a:prstGeom>
          <a:noFill/>
        </p:spPr>
        <p:txBody>
          <a:bodyPr wrap="square" rtlCol="0">
            <a:spAutoFit/>
          </a:bodyPr>
          <a:p>
            <a:r>
              <a:rPr lang="en-US" altLang="zh-CN"/>
              <a:t>Percolation threshold：0.3</a:t>
            </a:r>
            <a:r>
              <a:rPr lang="en-US" altLang="zh-CN"/>
              <a:t>wt%</a:t>
            </a:r>
            <a:endParaRPr lang="en-US" altLang="zh-CN"/>
          </a:p>
          <a:p>
            <a:endParaRPr lang="en-US" altLang="zh-CN"/>
          </a:p>
        </p:txBody>
      </p:sp>
      <p:sp>
        <p:nvSpPr>
          <p:cNvPr id="7" name="文本框 6"/>
          <p:cNvSpPr txBox="1"/>
          <p:nvPr/>
        </p:nvSpPr>
        <p:spPr>
          <a:xfrm>
            <a:off x="768985" y="5808345"/>
            <a:ext cx="6160770" cy="645160"/>
          </a:xfrm>
          <a:prstGeom prst="rect">
            <a:avLst/>
          </a:prstGeom>
          <a:noFill/>
        </p:spPr>
        <p:txBody>
          <a:bodyPr wrap="square" rtlCol="0">
            <a:spAutoFit/>
          </a:bodyPr>
          <a:p>
            <a:r>
              <a:rPr lang="en-US" altLang="zh-CN"/>
              <a:t>Beyond ≈ 5 wt % the ink becomes viscous, prints poorly, and can inhibit Ecoflex curing.</a:t>
            </a:r>
            <a:endParaRPr lang="en-US" altLang="zh-CN"/>
          </a:p>
        </p:txBody>
      </p:sp>
      <p:sp>
        <p:nvSpPr>
          <p:cNvPr id="8" name="文本框 7"/>
          <p:cNvSpPr txBox="1"/>
          <p:nvPr/>
        </p:nvSpPr>
        <p:spPr>
          <a:xfrm>
            <a:off x="438150" y="4371975"/>
            <a:ext cx="5503545" cy="645160"/>
          </a:xfrm>
          <a:prstGeom prst="rect">
            <a:avLst/>
          </a:prstGeom>
          <a:noFill/>
        </p:spPr>
        <p:txBody>
          <a:bodyPr wrap="square" rtlCol="0">
            <a:spAutoFit/>
          </a:bodyPr>
          <a:p>
            <a:r>
              <a:rPr lang="en-US" altLang="zh-CN"/>
              <a:t>https://www.mdpi.com/2072-666X/16/7/804?utm_source=chatgpt.com</a:t>
            </a:r>
            <a:endParaRPr lang="en-US" altLang="zh-CN"/>
          </a:p>
        </p:txBody>
      </p:sp>
      <p:pic>
        <p:nvPicPr>
          <p:cNvPr id="10" name="图片 9"/>
          <p:cNvPicPr>
            <a:picLocks noChangeAspect="1"/>
          </p:cNvPicPr>
          <p:nvPr/>
        </p:nvPicPr>
        <p:blipFill>
          <a:blip r:embed="rId3"/>
          <a:stretch>
            <a:fillRect/>
          </a:stretch>
        </p:blipFill>
        <p:spPr>
          <a:xfrm>
            <a:off x="7753985" y="2422525"/>
            <a:ext cx="3551555" cy="4326890"/>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5957570" cy="705485"/>
          </a:xfrm>
        </p:spPr>
        <p:txBody>
          <a:bodyPr/>
          <a:p>
            <a:r>
              <a:rPr lang="en-US" altLang="zh-CN"/>
              <a:t>CNT/Ecoflex Electrode</a:t>
            </a:r>
            <a:endParaRPr lang="en-US" altLang="zh-CN"/>
          </a:p>
        </p:txBody>
      </p:sp>
      <p:sp>
        <p:nvSpPr>
          <p:cNvPr id="8" name="文本框 7"/>
          <p:cNvSpPr txBox="1"/>
          <p:nvPr/>
        </p:nvSpPr>
        <p:spPr>
          <a:xfrm>
            <a:off x="608330" y="1512570"/>
            <a:ext cx="5503545" cy="368300"/>
          </a:xfrm>
          <a:prstGeom prst="rect">
            <a:avLst/>
          </a:prstGeom>
          <a:noFill/>
        </p:spPr>
        <p:txBody>
          <a:bodyPr wrap="square" rtlCol="0">
            <a:spAutoFit/>
          </a:bodyPr>
          <a:p>
            <a:r>
              <a:rPr lang="en-US" altLang="zh-CN"/>
              <a:t>https://www.mdpi.com/2072-666X/16/7/804</a:t>
            </a:r>
            <a:endParaRPr lang="en-US" altLang="zh-CN"/>
          </a:p>
        </p:txBody>
      </p:sp>
      <p:sp>
        <p:nvSpPr>
          <p:cNvPr id="10" name="文本框 9"/>
          <p:cNvSpPr txBox="1"/>
          <p:nvPr/>
        </p:nvSpPr>
        <p:spPr>
          <a:xfrm>
            <a:off x="7242175" y="1651000"/>
            <a:ext cx="4064000" cy="368300"/>
          </a:xfrm>
          <a:prstGeom prst="rect">
            <a:avLst/>
          </a:prstGeom>
          <a:noFill/>
        </p:spPr>
        <p:txBody>
          <a:bodyPr wrap="square" rtlCol="0">
            <a:spAutoFit/>
          </a:bodyPr>
          <a:p>
            <a:r>
              <a:rPr lang="en-US" altLang="zh-CN"/>
              <a:t>2.5wt% </a:t>
            </a:r>
            <a:r>
              <a:rPr lang="en-US" altLang="zh-CN"/>
              <a:t>CNT</a:t>
            </a:r>
            <a:endParaRPr lang="en-US" altLang="zh-CN"/>
          </a:p>
        </p:txBody>
      </p:sp>
      <p:pic>
        <p:nvPicPr>
          <p:cNvPr id="13" name="图片 12"/>
          <p:cNvPicPr>
            <a:picLocks noChangeAspect="1"/>
          </p:cNvPicPr>
          <p:nvPr/>
        </p:nvPicPr>
        <p:blipFill>
          <a:blip r:embed="rId1"/>
          <a:stretch>
            <a:fillRect/>
          </a:stretch>
        </p:blipFill>
        <p:spPr>
          <a:xfrm>
            <a:off x="535305" y="2249170"/>
            <a:ext cx="5285740" cy="4249420"/>
          </a:xfrm>
          <a:prstGeom prst="rect">
            <a:avLst/>
          </a:prstGeom>
        </p:spPr>
      </p:pic>
      <p:sp>
        <p:nvSpPr>
          <p:cNvPr id="16" name="文本框 15"/>
          <p:cNvSpPr txBox="1"/>
          <p:nvPr/>
        </p:nvSpPr>
        <p:spPr>
          <a:xfrm>
            <a:off x="7242175" y="2722245"/>
            <a:ext cx="4064000" cy="645160"/>
          </a:xfrm>
          <a:prstGeom prst="rect">
            <a:avLst/>
          </a:prstGeom>
          <a:noFill/>
        </p:spPr>
        <p:txBody>
          <a:bodyPr wrap="square" rtlCol="0">
            <a:spAutoFit/>
          </a:bodyPr>
          <a:p>
            <a:r>
              <a:rPr lang="en-US" altLang="zh-CN"/>
              <a:t>https://pubs.acs.org/doi/10.1021/acsapm.3c01689</a:t>
            </a:r>
            <a:endParaRPr lang="en-US" altLang="zh-CN"/>
          </a:p>
        </p:txBody>
      </p:sp>
      <p:sp>
        <p:nvSpPr>
          <p:cNvPr id="17" name="文本框 16"/>
          <p:cNvSpPr txBox="1"/>
          <p:nvPr/>
        </p:nvSpPr>
        <p:spPr>
          <a:xfrm>
            <a:off x="7188200" y="3675380"/>
            <a:ext cx="4064000" cy="2306955"/>
          </a:xfrm>
          <a:prstGeom prst="rect">
            <a:avLst/>
          </a:prstGeom>
          <a:noFill/>
        </p:spPr>
        <p:txBody>
          <a:bodyPr wrap="square" rtlCol="0">
            <a:spAutoFit/>
          </a:bodyPr>
          <a:p>
            <a:r>
              <a:rPr lang="en-US" altLang="zh-CN"/>
              <a:t>Mix ecoflex A and ecoflex B separately with CNT, then combine them together and stir manually. Heat the mixture to 80 degrees, place it in a vacuum to stand for 20 minutes to remove bubbles, and then let it sit at room temperature for one day</a:t>
            </a:r>
            <a:endParaRPr lang="en-US" altLang="zh-CN"/>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Bubble</a:t>
            </a:r>
            <a:endParaRPr lang="en-US" altLang="zh-CN"/>
          </a:p>
        </p:txBody>
      </p:sp>
      <p:pic>
        <p:nvPicPr>
          <p:cNvPr id="4" name="内容占位符 3"/>
          <p:cNvPicPr>
            <a:picLocks noChangeAspect="1"/>
          </p:cNvPicPr>
          <p:nvPr>
            <p:ph idx="1"/>
          </p:nvPr>
        </p:nvPicPr>
        <p:blipFill>
          <a:blip r:embed="rId1"/>
          <a:stretch>
            <a:fillRect/>
          </a:stretch>
        </p:blipFill>
        <p:spPr>
          <a:xfrm>
            <a:off x="5558790" y="304165"/>
            <a:ext cx="3876040" cy="2907665"/>
          </a:xfrm>
          <a:prstGeom prst="rect">
            <a:avLst/>
          </a:prstGeom>
        </p:spPr>
      </p:pic>
      <p:pic>
        <p:nvPicPr>
          <p:cNvPr id="5" name="图片 4"/>
          <p:cNvPicPr>
            <a:picLocks noChangeAspect="1"/>
          </p:cNvPicPr>
          <p:nvPr/>
        </p:nvPicPr>
        <p:blipFill>
          <a:blip r:embed="rId2"/>
          <a:stretch>
            <a:fillRect/>
          </a:stretch>
        </p:blipFill>
        <p:spPr>
          <a:xfrm rot="5400000">
            <a:off x="-30480" y="2032635"/>
            <a:ext cx="5112385" cy="3834765"/>
          </a:xfrm>
          <a:prstGeom prst="rect">
            <a:avLst/>
          </a:prstGeom>
        </p:spPr>
      </p:pic>
      <p:pic>
        <p:nvPicPr>
          <p:cNvPr id="6" name="图片 5"/>
          <p:cNvPicPr>
            <a:picLocks noChangeAspect="1"/>
          </p:cNvPicPr>
          <p:nvPr/>
        </p:nvPicPr>
        <p:blipFill>
          <a:blip r:embed="rId3"/>
          <a:stretch>
            <a:fillRect/>
          </a:stretch>
        </p:blipFill>
        <p:spPr>
          <a:xfrm>
            <a:off x="4989195" y="3399155"/>
            <a:ext cx="6235065" cy="310705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5487670" cy="705485"/>
          </a:xfrm>
        </p:spPr>
        <p:txBody>
          <a:bodyPr/>
          <a:p>
            <a:r>
              <a:rPr lang="en-US" altLang="zh-CN"/>
              <a:t>Embedded hardware</a:t>
            </a:r>
            <a:endParaRPr lang="en-US" altLang="zh-CN"/>
          </a:p>
        </p:txBody>
      </p:sp>
      <p:pic>
        <p:nvPicPr>
          <p:cNvPr id="4" name="内容占位符 3"/>
          <p:cNvPicPr>
            <a:picLocks noChangeAspect="1"/>
          </p:cNvPicPr>
          <p:nvPr>
            <p:ph idx="1"/>
          </p:nvPr>
        </p:nvPicPr>
        <p:blipFill>
          <a:blip r:embed="rId1"/>
          <a:stretch>
            <a:fillRect/>
          </a:stretch>
        </p:blipFill>
        <p:spPr>
          <a:xfrm>
            <a:off x="2549525" y="2731135"/>
            <a:ext cx="2059940" cy="3244850"/>
          </a:xfrm>
          <a:prstGeom prst="rect">
            <a:avLst/>
          </a:prstGeom>
        </p:spPr>
      </p:pic>
      <p:pic>
        <p:nvPicPr>
          <p:cNvPr id="5" name="图片 4"/>
          <p:cNvPicPr>
            <a:picLocks noChangeAspect="1"/>
          </p:cNvPicPr>
          <p:nvPr/>
        </p:nvPicPr>
        <p:blipFill>
          <a:blip r:embed="rId2"/>
          <a:stretch>
            <a:fillRect/>
          </a:stretch>
        </p:blipFill>
        <p:spPr>
          <a:xfrm>
            <a:off x="680720" y="2114550"/>
            <a:ext cx="1356360" cy="4027170"/>
          </a:xfrm>
          <a:prstGeom prst="rect">
            <a:avLst/>
          </a:prstGeom>
        </p:spPr>
      </p:pic>
      <p:pic>
        <p:nvPicPr>
          <p:cNvPr id="6" name="图片 5"/>
          <p:cNvPicPr>
            <a:picLocks noChangeAspect="1"/>
          </p:cNvPicPr>
          <p:nvPr/>
        </p:nvPicPr>
        <p:blipFill>
          <a:blip r:embed="rId3"/>
          <a:stretch>
            <a:fillRect/>
          </a:stretch>
        </p:blipFill>
        <p:spPr>
          <a:xfrm>
            <a:off x="4784725" y="3313430"/>
            <a:ext cx="2788285" cy="2828290"/>
          </a:xfrm>
          <a:prstGeom prst="rect">
            <a:avLst/>
          </a:prstGeom>
        </p:spPr>
      </p:pic>
      <p:pic>
        <p:nvPicPr>
          <p:cNvPr id="7" name="图片 6"/>
          <p:cNvPicPr>
            <a:picLocks noChangeAspect="1"/>
          </p:cNvPicPr>
          <p:nvPr/>
        </p:nvPicPr>
        <p:blipFill>
          <a:blip r:embed="rId4"/>
          <a:stretch>
            <a:fillRect/>
          </a:stretch>
        </p:blipFill>
        <p:spPr>
          <a:xfrm>
            <a:off x="7983220" y="2731135"/>
            <a:ext cx="3761105" cy="3577590"/>
          </a:xfrm>
          <a:prstGeom prst="rect">
            <a:avLst/>
          </a:prstGeom>
        </p:spPr>
      </p:pic>
      <p:pic>
        <p:nvPicPr>
          <p:cNvPr id="8" name="图片 7"/>
          <p:cNvPicPr>
            <a:picLocks noChangeAspect="1"/>
          </p:cNvPicPr>
          <p:nvPr/>
        </p:nvPicPr>
        <p:blipFill>
          <a:blip r:embed="rId5"/>
          <a:stretch>
            <a:fillRect/>
          </a:stretch>
        </p:blipFill>
        <p:spPr>
          <a:xfrm>
            <a:off x="7983220" y="182245"/>
            <a:ext cx="2357755" cy="2109470"/>
          </a:xfrm>
          <a:prstGeom prst="rect">
            <a:avLst/>
          </a:prstGeom>
        </p:spPr>
      </p:pic>
      <p:sp>
        <p:nvSpPr>
          <p:cNvPr id="9" name="文本框 8"/>
          <p:cNvSpPr txBox="1"/>
          <p:nvPr/>
        </p:nvSpPr>
        <p:spPr>
          <a:xfrm>
            <a:off x="680720" y="6308725"/>
            <a:ext cx="1497965" cy="368300"/>
          </a:xfrm>
          <a:prstGeom prst="rect">
            <a:avLst/>
          </a:prstGeom>
          <a:noFill/>
        </p:spPr>
        <p:txBody>
          <a:bodyPr wrap="square" rtlCol="0">
            <a:spAutoFit/>
          </a:bodyPr>
          <a:p>
            <a:r>
              <a:rPr lang="en-US" altLang="zh-CN"/>
              <a:t>FPC 4pin</a:t>
            </a:r>
            <a:endParaRPr lang="en-US" altLang="zh-CN"/>
          </a:p>
        </p:txBody>
      </p:sp>
      <p:sp>
        <p:nvSpPr>
          <p:cNvPr id="10" name="文本框 9"/>
          <p:cNvSpPr txBox="1"/>
          <p:nvPr/>
        </p:nvSpPr>
        <p:spPr>
          <a:xfrm>
            <a:off x="2549525" y="6308725"/>
            <a:ext cx="1752600" cy="368300"/>
          </a:xfrm>
          <a:prstGeom prst="rect">
            <a:avLst/>
          </a:prstGeom>
          <a:noFill/>
        </p:spPr>
        <p:txBody>
          <a:bodyPr wrap="square" rtlCol="0">
            <a:spAutoFit/>
          </a:bodyPr>
          <a:p>
            <a:r>
              <a:rPr lang="en-US" altLang="zh-CN"/>
              <a:t>FPC adaptor</a:t>
            </a:r>
            <a:endParaRPr lang="en-US" altLang="zh-CN"/>
          </a:p>
        </p:txBody>
      </p:sp>
      <p:sp>
        <p:nvSpPr>
          <p:cNvPr id="11" name="文本框 10"/>
          <p:cNvSpPr txBox="1"/>
          <p:nvPr/>
        </p:nvSpPr>
        <p:spPr>
          <a:xfrm>
            <a:off x="5048250" y="6308725"/>
            <a:ext cx="2078355" cy="368300"/>
          </a:xfrm>
          <a:prstGeom prst="rect">
            <a:avLst/>
          </a:prstGeom>
          <a:noFill/>
        </p:spPr>
        <p:txBody>
          <a:bodyPr wrap="square" rtlCol="0">
            <a:spAutoFit/>
          </a:bodyPr>
          <a:p>
            <a:r>
              <a:rPr lang="en-US" altLang="zh-CN"/>
              <a:t>FDC2214</a:t>
            </a:r>
            <a:endParaRPr lang="en-US" altLang="zh-CN"/>
          </a:p>
        </p:txBody>
      </p:sp>
      <p:sp>
        <p:nvSpPr>
          <p:cNvPr id="12" name="文本框 11"/>
          <p:cNvSpPr txBox="1"/>
          <p:nvPr/>
        </p:nvSpPr>
        <p:spPr>
          <a:xfrm>
            <a:off x="9091930" y="6308725"/>
            <a:ext cx="4064000" cy="368300"/>
          </a:xfrm>
          <a:prstGeom prst="rect">
            <a:avLst/>
          </a:prstGeom>
          <a:noFill/>
        </p:spPr>
        <p:txBody>
          <a:bodyPr wrap="square" rtlCol="0">
            <a:spAutoFit/>
          </a:bodyPr>
          <a:p>
            <a:r>
              <a:rPr lang="en-US" altLang="zh-CN"/>
              <a:t>ESP32-S3</a:t>
            </a:r>
            <a:endParaRPr lang="en-US" altLang="zh-CN"/>
          </a:p>
        </p:txBody>
      </p:sp>
      <p:sp>
        <p:nvSpPr>
          <p:cNvPr id="13" name="文本框 12"/>
          <p:cNvSpPr txBox="1"/>
          <p:nvPr/>
        </p:nvSpPr>
        <p:spPr>
          <a:xfrm>
            <a:off x="10218420" y="1313815"/>
            <a:ext cx="4064000" cy="368300"/>
          </a:xfrm>
          <a:prstGeom prst="rect">
            <a:avLst/>
          </a:prstGeom>
          <a:noFill/>
        </p:spPr>
        <p:txBody>
          <a:bodyPr wrap="square" rtlCol="0">
            <a:spAutoFit/>
          </a:bodyPr>
          <a:p>
            <a:r>
              <a:rPr lang="en-US" altLang="zh-CN"/>
              <a:t>CD74HC4067</a:t>
            </a:r>
            <a:endParaRPr lang="en-US" altLang="zh-CN"/>
          </a:p>
        </p:txBody>
      </p:sp>
      <p:sp>
        <p:nvSpPr>
          <p:cNvPr id="14" name="文本框 13"/>
          <p:cNvSpPr txBox="1"/>
          <p:nvPr/>
        </p:nvSpPr>
        <p:spPr>
          <a:xfrm>
            <a:off x="10218420" y="855980"/>
            <a:ext cx="4064000" cy="368300"/>
          </a:xfrm>
          <a:prstGeom prst="rect">
            <a:avLst/>
          </a:prstGeom>
          <a:noFill/>
        </p:spPr>
        <p:txBody>
          <a:bodyPr wrap="square" rtlCol="0">
            <a:spAutoFit/>
          </a:bodyPr>
          <a:p>
            <a:r>
              <a:rPr lang="en-US" altLang="zh-CN"/>
              <a:t>Multiplexer</a:t>
            </a:r>
            <a:endParaRPr lang="en-US" altLang="zh-CN"/>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2843</Words>
  <Application>WPS 文字</Application>
  <PresentationFormat>宽屏</PresentationFormat>
  <Paragraphs>52</Paragraphs>
  <Slides>8</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Arial</vt:lpstr>
      <vt:lpstr>宋体</vt:lpstr>
      <vt:lpstr>Wingdings</vt:lpstr>
      <vt:lpstr>Wingdings</vt:lpstr>
      <vt:lpstr>苹方-简</vt:lpstr>
      <vt:lpstr>微软雅黑</vt:lpstr>
      <vt:lpstr>汉仪旗黑</vt:lpstr>
      <vt:lpstr>宋体</vt:lpstr>
      <vt:lpstr>Arial Unicode MS</vt:lpstr>
      <vt:lpstr>汉仪书宋二KW</vt:lpstr>
      <vt:lpstr>WPS</vt:lpstr>
      <vt:lpstr>PowerPoint 演示文稿</vt:lpstr>
      <vt:lpstr>PowerPoint 演示文稿</vt:lpstr>
      <vt:lpstr>PowerPoint 演示文稿</vt:lpstr>
      <vt:lpstr>PowerPoint 演示文稿</vt:lpstr>
      <vt:lpstr>PowerPoint 演示文稿</vt:lpstr>
      <vt:lpstr>CNT/Ecoflex Electrode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陈梓浪</cp:lastModifiedBy>
  <cp:revision>163</cp:revision>
  <dcterms:created xsi:type="dcterms:W3CDTF">2025-07-29T19:58:44Z</dcterms:created>
  <dcterms:modified xsi:type="dcterms:W3CDTF">2025-07-29T19:58:44Z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2052-7.5.1.8994</vt:lpwstr>
  </property>
  <property fmtid="{D5CDD505-2E9C-101B-9397-08002B2CF9AE}" pid="3" name="ICV">
    <vt:lpwstr>668F8A5847102AD067488268600ECBCD_41</vt:lpwstr>
  </property>
</Properties>
</file>